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4" d="100"/>
          <a:sy n="104" d="100"/>
        </p:scale>
        <p:origin x="14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sr-Latn-R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sr-Latn-RS"/>
          </a:p>
        </p:txBody>
      </p:sp>
      <p:sp>
        <p:nvSpPr>
          <p:cNvPr id="4" name="Date Placeholder 3"/>
          <p:cNvSpPr>
            <a:spLocks noGrp="1"/>
          </p:cNvSpPr>
          <p:nvPr>
            <p:ph type="dt" sz="half" idx="10"/>
          </p:nvPr>
        </p:nvSpPr>
        <p:spPr/>
        <p:txBody>
          <a:bodyPr/>
          <a:lstStyle/>
          <a:p>
            <a:fld id="{4436156F-8F47-445A-9D34-86AAFCA8CE55}" type="datetimeFigureOut">
              <a:rPr lang="sr-Latn-RS" smtClean="0"/>
              <a:t>28.11.2017.</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63E6BED4-FAF7-4F8F-B3E8-E9F0F803331F}" type="slidenum">
              <a:rPr lang="sr-Latn-RS" smtClean="0"/>
              <a:t>‹#›</a:t>
            </a:fld>
            <a:endParaRPr lang="sr-Latn-RS"/>
          </a:p>
        </p:txBody>
      </p:sp>
    </p:spTree>
    <p:extLst>
      <p:ext uri="{BB962C8B-B14F-4D97-AF65-F5344CB8AC3E}">
        <p14:creationId xmlns:p14="http://schemas.microsoft.com/office/powerpoint/2010/main" val="960356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p>
            <a:fld id="{4436156F-8F47-445A-9D34-86AAFCA8CE55}" type="datetimeFigureOut">
              <a:rPr lang="sr-Latn-RS" smtClean="0"/>
              <a:t>28.11.2017.</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63E6BED4-FAF7-4F8F-B3E8-E9F0F803331F}" type="slidenum">
              <a:rPr lang="sr-Latn-RS" smtClean="0"/>
              <a:t>‹#›</a:t>
            </a:fld>
            <a:endParaRPr lang="sr-Latn-RS"/>
          </a:p>
        </p:txBody>
      </p:sp>
    </p:spTree>
    <p:extLst>
      <p:ext uri="{BB962C8B-B14F-4D97-AF65-F5344CB8AC3E}">
        <p14:creationId xmlns:p14="http://schemas.microsoft.com/office/powerpoint/2010/main" val="1441368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sr-Latn-R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p>
            <a:fld id="{4436156F-8F47-445A-9D34-86AAFCA8CE55}" type="datetimeFigureOut">
              <a:rPr lang="sr-Latn-RS" smtClean="0"/>
              <a:t>28.11.2017.</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63E6BED4-FAF7-4F8F-B3E8-E9F0F803331F}" type="slidenum">
              <a:rPr lang="sr-Latn-RS" smtClean="0"/>
              <a:t>‹#›</a:t>
            </a:fld>
            <a:endParaRPr lang="sr-Latn-RS"/>
          </a:p>
        </p:txBody>
      </p:sp>
    </p:spTree>
    <p:extLst>
      <p:ext uri="{BB962C8B-B14F-4D97-AF65-F5344CB8AC3E}">
        <p14:creationId xmlns:p14="http://schemas.microsoft.com/office/powerpoint/2010/main" val="731980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p>
            <a:fld id="{4436156F-8F47-445A-9D34-86AAFCA8CE55}" type="datetimeFigureOut">
              <a:rPr lang="sr-Latn-RS" smtClean="0"/>
              <a:t>28.11.2017.</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63E6BED4-FAF7-4F8F-B3E8-E9F0F803331F}" type="slidenum">
              <a:rPr lang="sr-Latn-RS" smtClean="0"/>
              <a:t>‹#›</a:t>
            </a:fld>
            <a:endParaRPr lang="sr-Latn-RS"/>
          </a:p>
        </p:txBody>
      </p:sp>
    </p:spTree>
    <p:extLst>
      <p:ext uri="{BB962C8B-B14F-4D97-AF65-F5344CB8AC3E}">
        <p14:creationId xmlns:p14="http://schemas.microsoft.com/office/powerpoint/2010/main" val="33295843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sr-Latn-R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36156F-8F47-445A-9D34-86AAFCA8CE55}" type="datetimeFigureOut">
              <a:rPr lang="sr-Latn-RS" smtClean="0"/>
              <a:t>28.11.2017.</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63E6BED4-FAF7-4F8F-B3E8-E9F0F803331F}" type="slidenum">
              <a:rPr lang="sr-Latn-RS" smtClean="0"/>
              <a:t>‹#›</a:t>
            </a:fld>
            <a:endParaRPr lang="sr-Latn-RS"/>
          </a:p>
        </p:txBody>
      </p:sp>
    </p:spTree>
    <p:extLst>
      <p:ext uri="{BB962C8B-B14F-4D97-AF65-F5344CB8AC3E}">
        <p14:creationId xmlns:p14="http://schemas.microsoft.com/office/powerpoint/2010/main" val="2656459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Date Placeholder 4"/>
          <p:cNvSpPr>
            <a:spLocks noGrp="1"/>
          </p:cNvSpPr>
          <p:nvPr>
            <p:ph type="dt" sz="half" idx="10"/>
          </p:nvPr>
        </p:nvSpPr>
        <p:spPr/>
        <p:txBody>
          <a:bodyPr/>
          <a:lstStyle/>
          <a:p>
            <a:fld id="{4436156F-8F47-445A-9D34-86AAFCA8CE55}" type="datetimeFigureOut">
              <a:rPr lang="sr-Latn-RS" smtClean="0"/>
              <a:t>28.11.2017.</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63E6BED4-FAF7-4F8F-B3E8-E9F0F803331F}" type="slidenum">
              <a:rPr lang="sr-Latn-RS" smtClean="0"/>
              <a:t>‹#›</a:t>
            </a:fld>
            <a:endParaRPr lang="sr-Latn-RS"/>
          </a:p>
        </p:txBody>
      </p:sp>
    </p:spTree>
    <p:extLst>
      <p:ext uri="{BB962C8B-B14F-4D97-AF65-F5344CB8AC3E}">
        <p14:creationId xmlns:p14="http://schemas.microsoft.com/office/powerpoint/2010/main" val="3106897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sr-Latn-R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7" name="Date Placeholder 6"/>
          <p:cNvSpPr>
            <a:spLocks noGrp="1"/>
          </p:cNvSpPr>
          <p:nvPr>
            <p:ph type="dt" sz="half" idx="10"/>
          </p:nvPr>
        </p:nvSpPr>
        <p:spPr/>
        <p:txBody>
          <a:bodyPr/>
          <a:lstStyle/>
          <a:p>
            <a:fld id="{4436156F-8F47-445A-9D34-86AAFCA8CE55}" type="datetimeFigureOut">
              <a:rPr lang="sr-Latn-RS" smtClean="0"/>
              <a:t>28.11.2017.</a:t>
            </a:fld>
            <a:endParaRPr lang="sr-Latn-RS"/>
          </a:p>
        </p:txBody>
      </p:sp>
      <p:sp>
        <p:nvSpPr>
          <p:cNvPr id="8" name="Footer Placeholder 7"/>
          <p:cNvSpPr>
            <a:spLocks noGrp="1"/>
          </p:cNvSpPr>
          <p:nvPr>
            <p:ph type="ftr" sz="quarter" idx="11"/>
          </p:nvPr>
        </p:nvSpPr>
        <p:spPr/>
        <p:txBody>
          <a:bodyPr/>
          <a:lstStyle/>
          <a:p>
            <a:endParaRPr lang="sr-Latn-RS"/>
          </a:p>
        </p:txBody>
      </p:sp>
      <p:sp>
        <p:nvSpPr>
          <p:cNvPr id="9" name="Slide Number Placeholder 8"/>
          <p:cNvSpPr>
            <a:spLocks noGrp="1"/>
          </p:cNvSpPr>
          <p:nvPr>
            <p:ph type="sldNum" sz="quarter" idx="12"/>
          </p:nvPr>
        </p:nvSpPr>
        <p:spPr/>
        <p:txBody>
          <a:bodyPr/>
          <a:lstStyle/>
          <a:p>
            <a:fld id="{63E6BED4-FAF7-4F8F-B3E8-E9F0F803331F}" type="slidenum">
              <a:rPr lang="sr-Latn-RS" smtClean="0"/>
              <a:t>‹#›</a:t>
            </a:fld>
            <a:endParaRPr lang="sr-Latn-RS"/>
          </a:p>
        </p:txBody>
      </p:sp>
    </p:spTree>
    <p:extLst>
      <p:ext uri="{BB962C8B-B14F-4D97-AF65-F5344CB8AC3E}">
        <p14:creationId xmlns:p14="http://schemas.microsoft.com/office/powerpoint/2010/main" val="1750819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Date Placeholder 2"/>
          <p:cNvSpPr>
            <a:spLocks noGrp="1"/>
          </p:cNvSpPr>
          <p:nvPr>
            <p:ph type="dt" sz="half" idx="10"/>
          </p:nvPr>
        </p:nvSpPr>
        <p:spPr/>
        <p:txBody>
          <a:bodyPr/>
          <a:lstStyle/>
          <a:p>
            <a:fld id="{4436156F-8F47-445A-9D34-86AAFCA8CE55}" type="datetimeFigureOut">
              <a:rPr lang="sr-Latn-RS" smtClean="0"/>
              <a:t>28.11.2017.</a:t>
            </a:fld>
            <a:endParaRPr lang="sr-Latn-RS"/>
          </a:p>
        </p:txBody>
      </p:sp>
      <p:sp>
        <p:nvSpPr>
          <p:cNvPr id="4" name="Footer Placeholder 3"/>
          <p:cNvSpPr>
            <a:spLocks noGrp="1"/>
          </p:cNvSpPr>
          <p:nvPr>
            <p:ph type="ftr" sz="quarter" idx="11"/>
          </p:nvPr>
        </p:nvSpPr>
        <p:spPr/>
        <p:txBody>
          <a:bodyPr/>
          <a:lstStyle/>
          <a:p>
            <a:endParaRPr lang="sr-Latn-RS"/>
          </a:p>
        </p:txBody>
      </p:sp>
      <p:sp>
        <p:nvSpPr>
          <p:cNvPr id="5" name="Slide Number Placeholder 4"/>
          <p:cNvSpPr>
            <a:spLocks noGrp="1"/>
          </p:cNvSpPr>
          <p:nvPr>
            <p:ph type="sldNum" sz="quarter" idx="12"/>
          </p:nvPr>
        </p:nvSpPr>
        <p:spPr/>
        <p:txBody>
          <a:bodyPr/>
          <a:lstStyle/>
          <a:p>
            <a:fld id="{63E6BED4-FAF7-4F8F-B3E8-E9F0F803331F}" type="slidenum">
              <a:rPr lang="sr-Latn-RS" smtClean="0"/>
              <a:t>‹#›</a:t>
            </a:fld>
            <a:endParaRPr lang="sr-Latn-RS"/>
          </a:p>
        </p:txBody>
      </p:sp>
    </p:spTree>
    <p:extLst>
      <p:ext uri="{BB962C8B-B14F-4D97-AF65-F5344CB8AC3E}">
        <p14:creationId xmlns:p14="http://schemas.microsoft.com/office/powerpoint/2010/main" val="3681742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36156F-8F47-445A-9D34-86AAFCA8CE55}" type="datetimeFigureOut">
              <a:rPr lang="sr-Latn-RS" smtClean="0"/>
              <a:t>28.11.2017.</a:t>
            </a:fld>
            <a:endParaRPr lang="sr-Latn-RS"/>
          </a:p>
        </p:txBody>
      </p:sp>
      <p:sp>
        <p:nvSpPr>
          <p:cNvPr id="3" name="Footer Placeholder 2"/>
          <p:cNvSpPr>
            <a:spLocks noGrp="1"/>
          </p:cNvSpPr>
          <p:nvPr>
            <p:ph type="ftr" sz="quarter" idx="11"/>
          </p:nvPr>
        </p:nvSpPr>
        <p:spPr/>
        <p:txBody>
          <a:bodyPr/>
          <a:lstStyle/>
          <a:p>
            <a:endParaRPr lang="sr-Latn-RS"/>
          </a:p>
        </p:txBody>
      </p:sp>
      <p:sp>
        <p:nvSpPr>
          <p:cNvPr id="4" name="Slide Number Placeholder 3"/>
          <p:cNvSpPr>
            <a:spLocks noGrp="1"/>
          </p:cNvSpPr>
          <p:nvPr>
            <p:ph type="sldNum" sz="quarter" idx="12"/>
          </p:nvPr>
        </p:nvSpPr>
        <p:spPr/>
        <p:txBody>
          <a:bodyPr/>
          <a:lstStyle/>
          <a:p>
            <a:fld id="{63E6BED4-FAF7-4F8F-B3E8-E9F0F803331F}" type="slidenum">
              <a:rPr lang="sr-Latn-RS" smtClean="0"/>
              <a:t>‹#›</a:t>
            </a:fld>
            <a:endParaRPr lang="sr-Latn-RS"/>
          </a:p>
        </p:txBody>
      </p:sp>
    </p:spTree>
    <p:extLst>
      <p:ext uri="{BB962C8B-B14F-4D97-AF65-F5344CB8AC3E}">
        <p14:creationId xmlns:p14="http://schemas.microsoft.com/office/powerpoint/2010/main" val="3945836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sr-Latn-R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36156F-8F47-445A-9D34-86AAFCA8CE55}" type="datetimeFigureOut">
              <a:rPr lang="sr-Latn-RS" smtClean="0"/>
              <a:t>28.11.2017.</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63E6BED4-FAF7-4F8F-B3E8-E9F0F803331F}" type="slidenum">
              <a:rPr lang="sr-Latn-RS" smtClean="0"/>
              <a:t>‹#›</a:t>
            </a:fld>
            <a:endParaRPr lang="sr-Latn-RS"/>
          </a:p>
        </p:txBody>
      </p:sp>
    </p:spTree>
    <p:extLst>
      <p:ext uri="{BB962C8B-B14F-4D97-AF65-F5344CB8AC3E}">
        <p14:creationId xmlns:p14="http://schemas.microsoft.com/office/powerpoint/2010/main" val="39924529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sr-Latn-R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Latn-R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36156F-8F47-445A-9D34-86AAFCA8CE55}" type="datetimeFigureOut">
              <a:rPr lang="sr-Latn-RS" smtClean="0"/>
              <a:t>28.11.2017.</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63E6BED4-FAF7-4F8F-B3E8-E9F0F803331F}" type="slidenum">
              <a:rPr lang="sr-Latn-RS" smtClean="0"/>
              <a:t>‹#›</a:t>
            </a:fld>
            <a:endParaRPr lang="sr-Latn-RS"/>
          </a:p>
        </p:txBody>
      </p:sp>
    </p:spTree>
    <p:extLst>
      <p:ext uri="{BB962C8B-B14F-4D97-AF65-F5344CB8AC3E}">
        <p14:creationId xmlns:p14="http://schemas.microsoft.com/office/powerpoint/2010/main" val="10180364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sr-Latn-R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36156F-8F47-445A-9D34-86AAFCA8CE55}" type="datetimeFigureOut">
              <a:rPr lang="sr-Latn-RS" smtClean="0"/>
              <a:t>28.11.2017.</a:t>
            </a:fld>
            <a:endParaRPr lang="sr-Latn-R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r-Latn-R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E6BED4-FAF7-4F8F-B3E8-E9F0F803331F}" type="slidenum">
              <a:rPr lang="sr-Latn-RS" smtClean="0"/>
              <a:t>‹#›</a:t>
            </a:fld>
            <a:endParaRPr lang="sr-Latn-RS"/>
          </a:p>
        </p:txBody>
      </p:sp>
    </p:spTree>
    <p:extLst>
      <p:ext uri="{BB962C8B-B14F-4D97-AF65-F5344CB8AC3E}">
        <p14:creationId xmlns:p14="http://schemas.microsoft.com/office/powerpoint/2010/main" val="36664195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87055" y="1556472"/>
            <a:ext cx="9144000" cy="2387600"/>
          </a:xfrm>
        </p:spPr>
        <p:txBody>
          <a:bodyPr>
            <a:normAutofit/>
          </a:bodyPr>
          <a:lstStyle/>
          <a:p>
            <a:r>
              <a:rPr lang="sr-Latn-RS" sz="3600" dirty="0" smtClean="0">
                <a:latin typeface="Times New Roman" panose="02020603050405020304" pitchFamily="18" charset="0"/>
                <a:cs typeface="Times New Roman" panose="02020603050405020304" pitchFamily="18" charset="0"/>
              </a:rPr>
              <a:t>Praktična primjena Zakona o javnim nabavkama za ugovorne organe i ponuđače</a:t>
            </a:r>
            <a:endParaRPr lang="sr-Latn-RS" sz="36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487055" y="4230111"/>
            <a:ext cx="9144000" cy="1655762"/>
          </a:xfrm>
        </p:spPr>
        <p:txBody>
          <a:bodyPr>
            <a:normAutofit fontScale="77500" lnSpcReduction="20000"/>
          </a:bodyPr>
          <a:lstStyle/>
          <a:p>
            <a:pPr algn="l">
              <a:defRPr/>
            </a:pPr>
            <a:r>
              <a:rPr lang="bs-Latn-BA" dirty="0">
                <a:latin typeface="Times New Roman" panose="02020603050405020304" pitchFamily="18" charset="0"/>
                <a:cs typeface="Times New Roman" panose="02020603050405020304" pitchFamily="18" charset="0"/>
              </a:rPr>
              <a:t>Šejla </a:t>
            </a:r>
            <a:r>
              <a:rPr lang="bs-Latn-BA" dirty="0" smtClean="0">
                <a:latin typeface="Times New Roman" panose="02020603050405020304" pitchFamily="18" charset="0"/>
                <a:cs typeface="Times New Roman" panose="02020603050405020304" pitchFamily="18" charset="0"/>
              </a:rPr>
              <a:t>Omanović Mirković</a:t>
            </a:r>
            <a:endParaRPr lang="bs-Latn-BA" dirty="0">
              <a:latin typeface="Times New Roman" panose="02020603050405020304" pitchFamily="18" charset="0"/>
              <a:cs typeface="Times New Roman" panose="02020603050405020304" pitchFamily="18" charset="0"/>
            </a:endParaRPr>
          </a:p>
          <a:p>
            <a:pPr algn="l">
              <a:buFont typeface="Wingdings" pitchFamily="2" charset="2"/>
              <a:buChar char="§"/>
              <a:defRPr/>
            </a:pPr>
            <a:r>
              <a:rPr lang="bs-Latn-BA" dirty="0">
                <a:latin typeface="Times New Roman" panose="02020603050405020304" pitchFamily="18" charset="0"/>
                <a:cs typeface="Times New Roman" panose="02020603050405020304" pitchFamily="18" charset="0"/>
              </a:rPr>
              <a:t>Stručni savjetnik za pitanja javnih nabavki</a:t>
            </a:r>
          </a:p>
          <a:p>
            <a:pPr algn="l">
              <a:defRPr/>
            </a:pPr>
            <a:r>
              <a:rPr lang="bs-Latn-BA" dirty="0">
                <a:latin typeface="Times New Roman" panose="02020603050405020304" pitchFamily="18" charset="0"/>
                <a:cs typeface="Times New Roman" panose="02020603050405020304" pitchFamily="18" charset="0"/>
              </a:rPr>
              <a:t>Ureda za razmatranje žalbi BiH</a:t>
            </a:r>
          </a:p>
          <a:p>
            <a:pPr algn="l">
              <a:buFont typeface="Wingdings" pitchFamily="2" charset="2"/>
              <a:buChar char="§"/>
              <a:defRPr/>
            </a:pPr>
            <a:r>
              <a:rPr lang="bs-Latn-BA" dirty="0">
                <a:latin typeface="Times New Roman" panose="02020603050405020304" pitchFamily="18" charset="0"/>
                <a:cs typeface="Times New Roman" panose="02020603050405020304" pitchFamily="18" charset="0"/>
              </a:rPr>
              <a:t>Certificirani trener Agencije za javne nabavke</a:t>
            </a:r>
          </a:p>
          <a:p>
            <a:pPr algn="l">
              <a:buFont typeface="Wingdings" pitchFamily="2" charset="2"/>
              <a:buChar char="§"/>
              <a:defRPr/>
            </a:pPr>
            <a:r>
              <a:rPr lang="bs-Latn-BA" dirty="0">
                <a:latin typeface="Times New Roman" panose="02020603050405020304" pitchFamily="18" charset="0"/>
                <a:cs typeface="Times New Roman" panose="02020603050405020304" pitchFamily="18" charset="0"/>
              </a:rPr>
              <a:t>Certificirani trener TOT-Projekta Evropske unije</a:t>
            </a:r>
          </a:p>
          <a:p>
            <a:endParaRPr lang="sr-Latn-R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52291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74" name="Content Placeholder 2"/>
          <p:cNvSpPr>
            <a:spLocks noGrp="1"/>
          </p:cNvSpPr>
          <p:nvPr>
            <p:ph idx="1"/>
          </p:nvPr>
        </p:nvSpPr>
        <p:spPr>
          <a:xfrm>
            <a:off x="1953491" y="1517795"/>
            <a:ext cx="7620000" cy="5995987"/>
          </a:xfrm>
        </p:spPr>
        <p:txBody>
          <a:bodyPr/>
          <a:lstStyle/>
          <a:p>
            <a:pPr marL="114300" indent="0">
              <a:lnSpc>
                <a:spcPct val="80000"/>
              </a:lnSpc>
              <a:buNone/>
            </a:pPr>
            <a:r>
              <a:rPr lang="bs-Latn-BA" altLang="en-US" sz="2000" dirty="0">
                <a:latin typeface="Times New Roman" panose="02020603050405020304" pitchFamily="18" charset="0"/>
                <a:cs typeface="Times New Roman" panose="02020603050405020304" pitchFamily="18" charset="0"/>
              </a:rPr>
              <a:t>V NAČIN IZJAVLJIVANJA ŽALBE</a:t>
            </a:r>
          </a:p>
          <a:p>
            <a:pPr marL="114300" indent="0">
              <a:lnSpc>
                <a:spcPct val="80000"/>
              </a:lnSpc>
              <a:buNone/>
            </a:pPr>
            <a:r>
              <a:rPr lang="bs-Latn-BA" altLang="en-US" sz="2000" dirty="0">
                <a:latin typeface="Times New Roman" panose="02020603050405020304" pitchFamily="18" charset="0"/>
                <a:cs typeface="Times New Roman" panose="02020603050405020304" pitchFamily="18" charset="0"/>
              </a:rPr>
              <a:t> </a:t>
            </a:r>
            <a:r>
              <a:rPr lang="bs-Latn-BA" altLang="en-US" sz="2000" dirty="0" smtClean="0">
                <a:latin typeface="Times New Roman" panose="02020603050405020304" pitchFamily="18" charset="0"/>
                <a:cs typeface="Times New Roman" panose="02020603050405020304" pitchFamily="18" charset="0"/>
              </a:rPr>
              <a:t>Žalba </a:t>
            </a:r>
            <a:r>
              <a:rPr lang="bs-Latn-BA" altLang="en-US" sz="2000" dirty="0">
                <a:latin typeface="Times New Roman" panose="02020603050405020304" pitchFamily="18" charset="0"/>
                <a:cs typeface="Times New Roman" panose="02020603050405020304" pitchFamily="18" charset="0"/>
              </a:rPr>
              <a:t>se podnosi putem ugovornog organa u ne manje od tri primjerka,</a:t>
            </a:r>
          </a:p>
          <a:p>
            <a:pPr marL="114300" indent="0">
              <a:lnSpc>
                <a:spcPct val="80000"/>
              </a:lnSpc>
            </a:pPr>
            <a:r>
              <a:rPr lang="bs-Latn-BA" altLang="en-US" sz="2000" dirty="0">
                <a:latin typeface="Times New Roman" panose="02020603050405020304" pitchFamily="18" charset="0"/>
                <a:cs typeface="Times New Roman" panose="02020603050405020304" pitchFamily="18" charset="0"/>
              </a:rPr>
              <a:t>Datum podnošenja žalbe, izdavanje potvrde o vremenu prijema žalbe.</a:t>
            </a:r>
          </a:p>
          <a:p>
            <a:pPr marL="114300" indent="0">
              <a:lnSpc>
                <a:spcPct val="80000"/>
              </a:lnSpc>
              <a:buNone/>
            </a:pPr>
            <a:r>
              <a:rPr lang="bs-Latn-BA" altLang="en-US" sz="2000" dirty="0">
                <a:latin typeface="Times New Roman" panose="02020603050405020304" pitchFamily="18" charset="0"/>
                <a:cs typeface="Times New Roman" panose="02020603050405020304" pitchFamily="18" charset="0"/>
              </a:rPr>
              <a:t> </a:t>
            </a:r>
            <a:r>
              <a:rPr lang="bs-Latn-BA" altLang="en-US" sz="2000" dirty="0" smtClean="0">
                <a:latin typeface="Times New Roman" panose="02020603050405020304" pitchFamily="18" charset="0"/>
                <a:cs typeface="Times New Roman" panose="02020603050405020304" pitchFamily="18" charset="0"/>
              </a:rPr>
              <a:t>VI </a:t>
            </a:r>
            <a:r>
              <a:rPr lang="bs-Latn-BA" altLang="en-US" sz="2000" dirty="0">
                <a:latin typeface="Times New Roman" panose="02020603050405020304" pitchFamily="18" charset="0"/>
                <a:cs typeface="Times New Roman" panose="02020603050405020304" pitchFamily="18" charset="0"/>
              </a:rPr>
              <a:t>	ROKOVI ZA IZJAVLJIVANJE ŽALBE</a:t>
            </a:r>
          </a:p>
          <a:p>
            <a:pPr marL="114300" indent="0">
              <a:lnSpc>
                <a:spcPct val="80000"/>
              </a:lnSpc>
            </a:pPr>
            <a:endParaRPr lang="bs-Latn-BA" altLang="en-US" sz="2000" dirty="0">
              <a:latin typeface="Times New Roman" panose="02020603050405020304" pitchFamily="18" charset="0"/>
              <a:cs typeface="Times New Roman" panose="02020603050405020304" pitchFamily="18" charset="0"/>
            </a:endParaRPr>
          </a:p>
          <a:p>
            <a:pPr marL="114300" indent="0">
              <a:lnSpc>
                <a:spcPct val="80000"/>
              </a:lnSpc>
            </a:pPr>
            <a:r>
              <a:rPr lang="bs-Latn-BA" altLang="en-US" sz="2000" dirty="0">
                <a:latin typeface="Times New Roman" panose="02020603050405020304" pitchFamily="18" charset="0"/>
                <a:cs typeface="Times New Roman" panose="02020603050405020304" pitchFamily="18" charset="0"/>
              </a:rPr>
              <a:t>Rok </a:t>
            </a:r>
            <a:r>
              <a:rPr lang="bs-Latn-BA" altLang="en-US" sz="2000" b="1" dirty="0">
                <a:latin typeface="Times New Roman" panose="02020603050405020304" pitchFamily="18" charset="0"/>
                <a:cs typeface="Times New Roman" panose="02020603050405020304" pitchFamily="18" charset="0"/>
              </a:rPr>
              <a:t>7 </a:t>
            </a:r>
            <a:r>
              <a:rPr lang="bs-Latn-BA" altLang="en-US" sz="2000" dirty="0">
                <a:latin typeface="Times New Roman" panose="02020603050405020304" pitchFamily="18" charset="0"/>
                <a:cs typeface="Times New Roman" panose="02020603050405020304" pitchFamily="18" charset="0"/>
              </a:rPr>
              <a:t>dana prije isteka roka za podnošenje ponuda,</a:t>
            </a:r>
          </a:p>
          <a:p>
            <a:pPr marL="114300" indent="0">
              <a:lnSpc>
                <a:spcPct val="80000"/>
              </a:lnSpc>
            </a:pPr>
            <a:r>
              <a:rPr lang="bs-Latn-BA" altLang="en-US" sz="2000" dirty="0">
                <a:latin typeface="Times New Roman" panose="02020603050405020304" pitchFamily="18" charset="0"/>
                <a:cs typeface="Times New Roman" panose="02020603050405020304" pitchFamily="18" charset="0"/>
              </a:rPr>
              <a:t>Rok od </a:t>
            </a:r>
            <a:r>
              <a:rPr lang="bs-Latn-BA" altLang="en-US" sz="2000" b="1" dirty="0">
                <a:latin typeface="Times New Roman" panose="02020603050405020304" pitchFamily="18" charset="0"/>
                <a:cs typeface="Times New Roman" panose="02020603050405020304" pitchFamily="18" charset="0"/>
              </a:rPr>
              <a:t>10</a:t>
            </a:r>
            <a:r>
              <a:rPr lang="bs-Latn-BA" altLang="en-US" sz="2000" dirty="0">
                <a:latin typeface="Times New Roman" panose="02020603050405020304" pitchFamily="18" charset="0"/>
                <a:cs typeface="Times New Roman" panose="02020603050405020304" pitchFamily="18" charset="0"/>
              </a:rPr>
              <a:t> dana od dana preuzimanja TD, po prijemu zapisnika o otvaranju ponuda, po prijemu odluke o pojedinačnom pravu i po isteku roka za donošenje odluke o pojedinačnom pravu, od dana objavljivanja dobrovoljnog ex ante obavještenja o transparentnosti, ako je ovo objavljeno,</a:t>
            </a:r>
          </a:p>
          <a:p>
            <a:pPr marL="114300" indent="0">
              <a:lnSpc>
                <a:spcPct val="80000"/>
              </a:lnSpc>
            </a:pPr>
            <a:r>
              <a:rPr lang="bs-Latn-BA" altLang="en-US" sz="2000" dirty="0">
                <a:latin typeface="Times New Roman" panose="02020603050405020304" pitchFamily="18" charset="0"/>
                <a:cs typeface="Times New Roman" panose="02020603050405020304" pitchFamily="18" charset="0"/>
              </a:rPr>
              <a:t>Rok od </a:t>
            </a:r>
            <a:r>
              <a:rPr lang="bs-Latn-BA" altLang="en-US" sz="2000" b="1" dirty="0">
                <a:latin typeface="Times New Roman" panose="02020603050405020304" pitchFamily="18" charset="0"/>
                <a:cs typeface="Times New Roman" panose="02020603050405020304" pitchFamily="18" charset="0"/>
              </a:rPr>
              <a:t>30</a:t>
            </a:r>
            <a:r>
              <a:rPr lang="bs-Latn-BA" altLang="en-US" sz="2000" dirty="0">
                <a:latin typeface="Times New Roman" panose="02020603050405020304" pitchFamily="18" charset="0"/>
                <a:cs typeface="Times New Roman" panose="02020603050405020304" pitchFamily="18" charset="0"/>
              </a:rPr>
              <a:t> dana po saznanju da je ugovor zaključen bez sprovođenja postupka nabavke u skladu sa zakonom, od dana objavljivanja obavještenja o dodjeli ugovora ako dobrovoljno ex ante obavjštenje o transparentnosti nije objevljeno, u slučaju dodjele ugovora u sklopu okvirnog sporazuma ili u okviru dinamičkog sistema kupovine,</a:t>
            </a:r>
          </a:p>
          <a:p>
            <a:pPr marL="114300" indent="0">
              <a:lnSpc>
                <a:spcPct val="80000"/>
              </a:lnSpc>
            </a:pPr>
            <a:r>
              <a:rPr lang="bs-Latn-BA" altLang="en-US" sz="2000" dirty="0">
                <a:latin typeface="Times New Roman" panose="02020603050405020304" pitchFamily="18" charset="0"/>
                <a:cs typeface="Times New Roman" panose="02020603050405020304" pitchFamily="18" charset="0"/>
              </a:rPr>
              <a:t>Rok od</a:t>
            </a:r>
            <a:r>
              <a:rPr lang="bs-Latn-BA" altLang="en-US" sz="2000" b="1" dirty="0">
                <a:latin typeface="Times New Roman" panose="02020603050405020304" pitchFamily="18" charset="0"/>
                <a:cs typeface="Times New Roman" panose="02020603050405020304" pitchFamily="18" charset="0"/>
              </a:rPr>
              <a:t> 5 </a:t>
            </a:r>
            <a:r>
              <a:rPr lang="bs-Latn-BA" altLang="en-US" sz="2000" dirty="0">
                <a:latin typeface="Times New Roman" panose="02020603050405020304" pitchFamily="18" charset="0"/>
                <a:cs typeface="Times New Roman" panose="02020603050405020304" pitchFamily="18" charset="0"/>
              </a:rPr>
              <a:t>dana – u postupcima male vrijednosti. </a:t>
            </a:r>
          </a:p>
          <a:p>
            <a:pPr marL="114300" indent="0">
              <a:lnSpc>
                <a:spcPct val="80000"/>
              </a:lnSpc>
            </a:pPr>
            <a:endParaRPr lang="bs-Latn-BA" altLang="en-US" sz="2000" dirty="0">
              <a:latin typeface="Times New Roman" panose="02020603050405020304" pitchFamily="18" charset="0"/>
              <a:cs typeface="Times New Roman" panose="02020603050405020304" pitchFamily="18" charset="0"/>
            </a:endParaRPr>
          </a:p>
          <a:p>
            <a:pPr marL="114300" indent="0">
              <a:lnSpc>
                <a:spcPct val="80000"/>
              </a:lnSpc>
            </a:pPr>
            <a:endParaRPr lang="bs-Latn-BA" altLang="en-US" sz="1700" dirty="0"/>
          </a:p>
        </p:txBody>
      </p:sp>
    </p:spTree>
    <p:extLst>
      <p:ext uri="{BB962C8B-B14F-4D97-AF65-F5344CB8AC3E}">
        <p14:creationId xmlns:p14="http://schemas.microsoft.com/office/powerpoint/2010/main" val="3178705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2304473" y="1531650"/>
            <a:ext cx="7620000" cy="5995987"/>
          </a:xfrm>
        </p:spPr>
        <p:txBody>
          <a:bodyPr/>
          <a:lstStyle/>
          <a:p>
            <a:pPr marL="114300" indent="0">
              <a:buNone/>
            </a:pPr>
            <a:r>
              <a:rPr lang="bs-Latn-BA" altLang="en-US" sz="2400" dirty="0"/>
              <a:t>VII POSTUPAK PRVOSTEPENOG ORGANA PO ŽALBI</a:t>
            </a:r>
          </a:p>
          <a:p>
            <a:pPr marL="114300" indent="0"/>
            <a:endParaRPr lang="bs-Latn-BA" altLang="en-US" sz="2400" dirty="0"/>
          </a:p>
          <a:p>
            <a:pPr marL="114300" indent="0"/>
            <a:r>
              <a:rPr lang="bs-Latn-BA" altLang="en-US" sz="2400" dirty="0"/>
              <a:t>Utvrđivanje formalnih uslova za meritorno odlučivanje – rok 5 dana,</a:t>
            </a:r>
          </a:p>
          <a:p>
            <a:pPr marL="114300" indent="0"/>
            <a:r>
              <a:rPr lang="bs-Latn-BA" altLang="en-US" sz="2400" dirty="0"/>
              <a:t>Žalba URŽ/KRŽ protiv zaključka o dobacivanju žalbe,</a:t>
            </a:r>
          </a:p>
          <a:p>
            <a:pPr marL="114300" indent="0"/>
            <a:r>
              <a:rPr lang="bs-Latn-BA" altLang="en-US" sz="2400" dirty="0"/>
              <a:t>Usvajanje žalbe u slučaju da je u cjelini ili djelimično osnovana rješenjem, rok za obavještavanje učesnika 5 dana od dana prijema žalbe,</a:t>
            </a:r>
          </a:p>
          <a:p>
            <a:pPr marL="114300" indent="0"/>
            <a:r>
              <a:rPr lang="bs-Latn-BA" altLang="en-US" sz="2400" dirty="0"/>
              <a:t>Rok za podnošenje žalbe KRŽ/URŽ od 5 dana protiv novog prvostepenog rješenja,</a:t>
            </a:r>
          </a:p>
          <a:p>
            <a:pPr marL="114300" indent="0"/>
            <a:r>
              <a:rPr lang="bs-Latn-BA" altLang="en-US" sz="2400" dirty="0"/>
              <a:t>Rok od 5 dana od dana njenog prijema – dostaviti formalno urednu žalbu KRŽ/URŽ sa izjašnjenjem i kompletnom dokumentacijom. </a:t>
            </a:r>
          </a:p>
          <a:p>
            <a:pPr marL="114300" indent="0"/>
            <a:endParaRPr lang="bs-Latn-BA" altLang="en-US" sz="2400" dirty="0"/>
          </a:p>
          <a:p>
            <a:pPr marL="114300" indent="0"/>
            <a:endParaRPr lang="bs-Latn-BA" altLang="en-US" sz="2400" dirty="0"/>
          </a:p>
        </p:txBody>
      </p:sp>
    </p:spTree>
    <p:extLst>
      <p:ext uri="{BB962C8B-B14F-4D97-AF65-F5344CB8AC3E}">
        <p14:creationId xmlns:p14="http://schemas.microsoft.com/office/powerpoint/2010/main" val="23308716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122" name="Content Placeholder 2"/>
          <p:cNvSpPr>
            <a:spLocks noGrp="1"/>
          </p:cNvSpPr>
          <p:nvPr>
            <p:ph idx="1"/>
          </p:nvPr>
        </p:nvSpPr>
        <p:spPr>
          <a:xfrm>
            <a:off x="2008909" y="1423267"/>
            <a:ext cx="7620000" cy="6067425"/>
          </a:xfrm>
        </p:spPr>
        <p:txBody>
          <a:bodyPr/>
          <a:lstStyle/>
          <a:p>
            <a:pPr marL="114300" indent="0">
              <a:buNone/>
            </a:pPr>
            <a:r>
              <a:rPr lang="bs-Latn-BA" altLang="en-US" sz="2400" dirty="0">
                <a:latin typeface="Times New Roman" panose="02020603050405020304" pitchFamily="18" charset="0"/>
                <a:cs typeface="Times New Roman" panose="02020603050405020304" pitchFamily="18" charset="0"/>
              </a:rPr>
              <a:t>IX BITNE POVREDE ZAKONA</a:t>
            </a:r>
          </a:p>
          <a:p>
            <a:pPr marL="114300" indent="0"/>
            <a:endParaRPr lang="bs-Latn-BA" altLang="en-US" sz="2400" dirty="0">
              <a:latin typeface="Times New Roman" panose="02020603050405020304" pitchFamily="18" charset="0"/>
              <a:cs typeface="Times New Roman" panose="02020603050405020304" pitchFamily="18" charset="0"/>
            </a:endParaRPr>
          </a:p>
          <a:p>
            <a:pPr marL="114300" indent="0"/>
            <a:r>
              <a:rPr lang="bs-Latn-BA" altLang="en-US" sz="2400" dirty="0">
                <a:latin typeface="Times New Roman" panose="02020603050405020304" pitchFamily="18" charset="0"/>
                <a:cs typeface="Times New Roman" panose="02020603050405020304" pitchFamily="18" charset="0"/>
              </a:rPr>
              <a:t>Nezakonitost TD sa Zakonom i podzakonskim aktima,</a:t>
            </a:r>
          </a:p>
          <a:p>
            <a:pPr marL="114300" indent="0"/>
            <a:r>
              <a:rPr lang="bs-Latn-BA" altLang="en-US" sz="2400" dirty="0">
                <a:latin typeface="Times New Roman" panose="02020603050405020304" pitchFamily="18" charset="0"/>
                <a:cs typeface="Times New Roman" panose="02020603050405020304" pitchFamily="18" charset="0"/>
              </a:rPr>
              <a:t>Sprovođenje postupka nabavke bez donošenja odluke o početku postupka nabavke,</a:t>
            </a:r>
          </a:p>
          <a:p>
            <a:pPr marL="114300" indent="0"/>
            <a:r>
              <a:rPr lang="bs-Latn-BA" altLang="en-US" sz="2400" dirty="0">
                <a:latin typeface="Times New Roman" panose="02020603050405020304" pitchFamily="18" charset="0"/>
                <a:cs typeface="Times New Roman" panose="02020603050405020304" pitchFamily="18" charset="0"/>
              </a:rPr>
              <a:t>Objavljivanje obavještenja o nabavci neusklađenog sa zakonom i podzakonskim aktima,</a:t>
            </a:r>
          </a:p>
          <a:p>
            <a:pPr marL="114300" indent="0"/>
            <a:r>
              <a:rPr lang="bs-Latn-BA" altLang="en-US" sz="2400" dirty="0">
                <a:latin typeface="Times New Roman" panose="02020603050405020304" pitchFamily="18" charset="0"/>
                <a:cs typeface="Times New Roman" panose="02020603050405020304" pitchFamily="18" charset="0"/>
              </a:rPr>
              <a:t>Povreda postupka prilikom otvaranja ponuda,</a:t>
            </a:r>
          </a:p>
          <a:p>
            <a:pPr marL="114300" indent="0"/>
            <a:r>
              <a:rPr lang="bs-Latn-BA" altLang="en-US" sz="2400" dirty="0">
                <a:latin typeface="Times New Roman" panose="02020603050405020304" pitchFamily="18" charset="0"/>
                <a:cs typeface="Times New Roman" panose="02020603050405020304" pitchFamily="18" charset="0"/>
              </a:rPr>
              <a:t>Propuštanje roka za ocjenu zahtjeva za učešće,</a:t>
            </a:r>
          </a:p>
          <a:p>
            <a:pPr marL="114300" indent="0"/>
            <a:r>
              <a:rPr lang="bs-Latn-BA" altLang="en-US" sz="2400" dirty="0">
                <a:latin typeface="Times New Roman" panose="02020603050405020304" pitchFamily="18" charset="0"/>
                <a:cs typeface="Times New Roman" panose="02020603050405020304" pitchFamily="18" charset="0"/>
              </a:rPr>
              <a:t>Relativno bitne povrede zakona – ako se uspostavi direktna veza između povrede i rezultata postupka,</a:t>
            </a:r>
          </a:p>
          <a:p>
            <a:pPr marL="114300" indent="0"/>
            <a:r>
              <a:rPr lang="bs-Latn-BA" altLang="en-US" sz="2400" dirty="0">
                <a:latin typeface="Times New Roman" panose="02020603050405020304" pitchFamily="18" charset="0"/>
                <a:cs typeface="Times New Roman" panose="02020603050405020304" pitchFamily="18" charset="0"/>
              </a:rPr>
              <a:t>Ovlaštenje KRŽ/URŽ u odnosu na zahtjeve iz žalbe i u odnosu na bitne povrede.</a:t>
            </a:r>
          </a:p>
          <a:p>
            <a:pPr marL="114300" indent="0">
              <a:buNone/>
            </a:pPr>
            <a:r>
              <a:rPr lang="bs-Latn-BA" altLang="en-US" sz="2400" dirty="0">
                <a:latin typeface="Times New Roman" panose="02020603050405020304" pitchFamily="18" charset="0"/>
                <a:cs typeface="Times New Roman" panose="02020603050405020304" pitchFamily="18" charset="0"/>
              </a:rPr>
              <a:t> </a:t>
            </a:r>
          </a:p>
          <a:p>
            <a:pPr marL="114300" indent="0"/>
            <a:endParaRPr lang="bs-Latn-BA"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07852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082800" y="1424277"/>
            <a:ext cx="7620000" cy="5780087"/>
          </a:xfrm>
        </p:spPr>
        <p:txBody>
          <a:bodyPr rtlCol="0">
            <a:normAutofit/>
          </a:bodyPr>
          <a:lstStyle/>
          <a:p>
            <a:pPr marL="114300" indent="0">
              <a:buNone/>
              <a:defRPr/>
            </a:pPr>
            <a:r>
              <a:rPr lang="bs-Latn-BA" dirty="0">
                <a:latin typeface="Times New Roman" pitchFamily="18" charset="0"/>
                <a:cs typeface="Times New Roman" pitchFamily="18" charset="0"/>
              </a:rPr>
              <a:t>X SADRŽAJ ŽALBE</a:t>
            </a:r>
          </a:p>
          <a:p>
            <a:pPr>
              <a:defRPr/>
            </a:pPr>
            <a:endParaRPr lang="bs-Latn-BA" dirty="0">
              <a:latin typeface="Times New Roman" pitchFamily="18" charset="0"/>
              <a:cs typeface="Times New Roman" pitchFamily="18" charset="0"/>
            </a:endParaRPr>
          </a:p>
          <a:p>
            <a:pPr>
              <a:defRPr/>
            </a:pPr>
            <a:r>
              <a:rPr lang="bs-Latn-BA" dirty="0">
                <a:latin typeface="Times New Roman" pitchFamily="18" charset="0"/>
                <a:cs typeface="Times New Roman" pitchFamily="18" charset="0"/>
              </a:rPr>
              <a:t>Identifikacija podnosioca žalbe,</a:t>
            </a:r>
          </a:p>
          <a:p>
            <a:pPr>
              <a:defRPr/>
            </a:pPr>
            <a:r>
              <a:rPr lang="bs-Latn-BA" dirty="0">
                <a:latin typeface="Times New Roman" pitchFamily="18" charset="0"/>
                <a:cs typeface="Times New Roman" pitchFamily="18" charset="0"/>
              </a:rPr>
              <a:t>Identifikacija ugovornog organa i postupka javne nabavke,</a:t>
            </a:r>
          </a:p>
          <a:p>
            <a:pPr>
              <a:defRPr/>
            </a:pPr>
            <a:r>
              <a:rPr lang="bs-Latn-BA" dirty="0">
                <a:latin typeface="Times New Roman" pitchFamily="18" charset="0"/>
                <a:cs typeface="Times New Roman" pitchFamily="18" charset="0"/>
              </a:rPr>
              <a:t>Identifikacija akta koji se osporava žalbom,</a:t>
            </a:r>
          </a:p>
          <a:p>
            <a:pPr>
              <a:defRPr/>
            </a:pPr>
            <a:r>
              <a:rPr lang="bs-Latn-BA" dirty="0">
                <a:latin typeface="Times New Roman" pitchFamily="18" charset="0"/>
                <a:cs typeface="Times New Roman" pitchFamily="18" charset="0"/>
              </a:rPr>
              <a:t>Opis činjeničnog stanja i povreda zakona,</a:t>
            </a:r>
          </a:p>
          <a:p>
            <a:pPr>
              <a:defRPr/>
            </a:pPr>
            <a:r>
              <a:rPr lang="bs-Latn-BA" dirty="0">
                <a:latin typeface="Times New Roman" pitchFamily="18" charset="0"/>
                <a:cs typeface="Times New Roman" pitchFamily="18" charset="0"/>
              </a:rPr>
              <a:t>Predlog dokaza,</a:t>
            </a:r>
          </a:p>
          <a:p>
            <a:pPr>
              <a:defRPr/>
            </a:pPr>
            <a:r>
              <a:rPr lang="bs-Latn-BA" dirty="0">
                <a:latin typeface="Times New Roman" pitchFamily="18" charset="0"/>
                <a:cs typeface="Times New Roman" pitchFamily="18" charset="0"/>
              </a:rPr>
              <a:t>Dokaz o plaćenoj administrativnoj taksi,</a:t>
            </a:r>
          </a:p>
          <a:p>
            <a:pPr>
              <a:defRPr/>
            </a:pPr>
            <a:r>
              <a:rPr lang="bs-Latn-BA" dirty="0">
                <a:latin typeface="Times New Roman" pitchFamily="18" charset="0"/>
                <a:cs typeface="Times New Roman" pitchFamily="18" charset="0"/>
              </a:rPr>
              <a:t>Potpis ovlaštenog lica žalioca,</a:t>
            </a:r>
          </a:p>
          <a:p>
            <a:pPr>
              <a:defRPr/>
            </a:pPr>
            <a:r>
              <a:rPr lang="bs-Latn-BA" dirty="0">
                <a:latin typeface="Times New Roman" pitchFamily="18" charset="0"/>
                <a:cs typeface="Times New Roman" pitchFamily="18" charset="0"/>
              </a:rPr>
              <a:t>Postupak sa neurednom žalbom.</a:t>
            </a:r>
          </a:p>
          <a:p>
            <a:pPr>
              <a:defRPr/>
            </a:pPr>
            <a:endParaRPr lang="bs-Latn-BA" dirty="0">
              <a:latin typeface="Times New Roman" pitchFamily="18" charset="0"/>
              <a:cs typeface="Times New Roman" pitchFamily="18" charset="0"/>
            </a:endParaRPr>
          </a:p>
        </p:txBody>
      </p:sp>
    </p:spTree>
    <p:extLst>
      <p:ext uri="{BB962C8B-B14F-4D97-AF65-F5344CB8AC3E}">
        <p14:creationId xmlns:p14="http://schemas.microsoft.com/office/powerpoint/2010/main" val="34178216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018145" y="1338696"/>
            <a:ext cx="7620000" cy="5708650"/>
          </a:xfrm>
        </p:spPr>
        <p:txBody>
          <a:bodyPr rtlCol="0">
            <a:normAutofit fontScale="92500"/>
          </a:bodyPr>
          <a:lstStyle/>
          <a:p>
            <a:pPr marL="114300" indent="0">
              <a:buNone/>
              <a:defRPr/>
            </a:pPr>
            <a:r>
              <a:rPr lang="bs-Latn-BA" dirty="0">
                <a:latin typeface="Times New Roman" pitchFamily="18" charset="0"/>
                <a:cs typeface="Times New Roman" pitchFamily="18" charset="0"/>
              </a:rPr>
              <a:t>XI NAKNADA ZA POKRETANJE ŽALBENOG POSTUPKA</a:t>
            </a:r>
          </a:p>
          <a:p>
            <a:pPr>
              <a:defRPr/>
            </a:pPr>
            <a:endParaRPr lang="bs-Latn-BA" dirty="0">
              <a:latin typeface="Times New Roman" pitchFamily="18" charset="0"/>
              <a:cs typeface="Times New Roman" pitchFamily="18" charset="0"/>
            </a:endParaRPr>
          </a:p>
          <a:p>
            <a:pPr>
              <a:defRPr/>
            </a:pPr>
            <a:r>
              <a:rPr lang="bs-Latn-BA" dirty="0">
                <a:latin typeface="Times New Roman" pitchFamily="18" charset="0"/>
                <a:cs typeface="Times New Roman" pitchFamily="18" charset="0"/>
              </a:rPr>
              <a:t>500,00 KM za procijenjenu vrijednost do 50.000,00 KM, 800,00 KM za vrijednost do 80.000,00 KM, 2.000,00 KM za procijenjenu vrijenost do 250.000,00 KM (ili nepoznata vrijednost), 3.500,00 KM do 400.000,00 KM, 5.000,00 KM do 800.000,00 KM 7.500,00 km do 9.000.000,00 i 10.000,00 KM preko 9.000,000.00 KM,</a:t>
            </a:r>
          </a:p>
          <a:p>
            <a:pPr>
              <a:defRPr/>
            </a:pPr>
            <a:r>
              <a:rPr lang="bs-Latn-BA" dirty="0">
                <a:latin typeface="Times New Roman" pitchFamily="18" charset="0"/>
                <a:cs typeface="Times New Roman" pitchFamily="18" charset="0"/>
              </a:rPr>
              <a:t>Ako je žalba neosnovana, naknada se ne vraća žaliocu,</a:t>
            </a:r>
          </a:p>
          <a:p>
            <a:pPr>
              <a:defRPr/>
            </a:pPr>
            <a:r>
              <a:rPr lang="bs-Latn-BA" dirty="0">
                <a:latin typeface="Times New Roman" pitchFamily="18" charset="0"/>
                <a:cs typeface="Times New Roman" pitchFamily="18" charset="0"/>
              </a:rPr>
              <a:t>Instrukcija o načinu  uplate, kontrole i povrata naknada za pokretanje žalbenog postupka.</a:t>
            </a:r>
          </a:p>
          <a:p>
            <a:pPr>
              <a:defRPr/>
            </a:pPr>
            <a:endParaRPr lang="bs-Latn-BA" dirty="0"/>
          </a:p>
          <a:p>
            <a:pPr>
              <a:defRPr/>
            </a:pPr>
            <a:endParaRPr lang="bs-Latn-BA" dirty="0"/>
          </a:p>
          <a:p>
            <a:pPr>
              <a:defRPr/>
            </a:pPr>
            <a:endParaRPr lang="bs-Latn-BA" dirty="0"/>
          </a:p>
        </p:txBody>
      </p:sp>
    </p:spTree>
    <p:extLst>
      <p:ext uri="{BB962C8B-B14F-4D97-AF65-F5344CB8AC3E}">
        <p14:creationId xmlns:p14="http://schemas.microsoft.com/office/powerpoint/2010/main" val="2766021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Content Placeholder 2"/>
          <p:cNvSpPr>
            <a:spLocks noGrp="1"/>
          </p:cNvSpPr>
          <p:nvPr>
            <p:ph idx="1"/>
          </p:nvPr>
        </p:nvSpPr>
        <p:spPr>
          <a:xfrm>
            <a:off x="1981200" y="1575233"/>
            <a:ext cx="7620000" cy="6284912"/>
          </a:xfrm>
        </p:spPr>
        <p:txBody>
          <a:bodyPr>
            <a:normAutofit lnSpcReduction="10000"/>
          </a:bodyPr>
          <a:lstStyle/>
          <a:p>
            <a:pPr eaLnBrk="1" hangingPunct="1"/>
            <a:r>
              <a:rPr lang="bs-Latn-BA" altLang="en-US" sz="2000" dirty="0">
                <a:latin typeface="Times New Roman" panose="02020603050405020304" pitchFamily="18" charset="0"/>
                <a:cs typeface="Times New Roman" panose="02020603050405020304" pitchFamily="18" charset="0"/>
              </a:rPr>
              <a:t>XII POSTUPANJE KRŽ/URŽ PO ŽALBI</a:t>
            </a:r>
          </a:p>
          <a:p>
            <a:pPr eaLnBrk="1" hangingPunct="1">
              <a:buFont typeface="Arial" panose="020B0604020202020204" pitchFamily="34" charset="0"/>
              <a:buNone/>
            </a:pPr>
            <a:endParaRPr lang="bs-Latn-BA" altLang="en-US" sz="2000" dirty="0">
              <a:latin typeface="Times New Roman" panose="02020603050405020304" pitchFamily="18" charset="0"/>
              <a:cs typeface="Times New Roman" panose="02020603050405020304" pitchFamily="18" charset="0"/>
            </a:endParaRPr>
          </a:p>
          <a:p>
            <a:pPr eaLnBrk="1" hangingPunct="1"/>
            <a:r>
              <a:rPr lang="bs-Latn-BA" altLang="en-US" sz="1800" dirty="0">
                <a:latin typeface="Times New Roman" panose="02020603050405020304" pitchFamily="18" charset="0"/>
                <a:cs typeface="Times New Roman" panose="02020603050405020304" pitchFamily="18" charset="0"/>
              </a:rPr>
              <a:t>Utvrđivanje pretpostavki za meritorno odlučivanje,</a:t>
            </a:r>
          </a:p>
          <a:p>
            <a:pPr eaLnBrk="1" hangingPunct="1"/>
            <a:r>
              <a:rPr lang="bs-Latn-BA" altLang="en-US" sz="1800" dirty="0">
                <a:latin typeface="Times New Roman" panose="02020603050405020304" pitchFamily="18" charset="0"/>
                <a:cs typeface="Times New Roman" panose="02020603050405020304" pitchFamily="18" charset="0"/>
              </a:rPr>
              <a:t>Suspenzivno dejstvo žalbe,</a:t>
            </a:r>
          </a:p>
          <a:p>
            <a:pPr eaLnBrk="1" hangingPunct="1"/>
            <a:r>
              <a:rPr lang="bs-Latn-BA" altLang="en-US" sz="1800" dirty="0">
                <a:latin typeface="Times New Roman" panose="02020603050405020304" pitchFamily="18" charset="0"/>
                <a:cs typeface="Times New Roman" panose="02020603050405020304" pitchFamily="18" charset="0"/>
              </a:rPr>
              <a:t>Obustavljanje postupka po žalbi,</a:t>
            </a:r>
          </a:p>
          <a:p>
            <a:pPr eaLnBrk="1" hangingPunct="1"/>
            <a:r>
              <a:rPr lang="bs-Latn-BA" altLang="en-US" sz="1800" dirty="0">
                <a:latin typeface="Times New Roman" panose="02020603050405020304" pitchFamily="18" charset="0"/>
                <a:cs typeface="Times New Roman" panose="02020603050405020304" pitchFamily="18" charset="0"/>
              </a:rPr>
              <a:t>Odbacivanje žalbe,</a:t>
            </a:r>
          </a:p>
          <a:p>
            <a:pPr eaLnBrk="1" hangingPunct="1"/>
            <a:r>
              <a:rPr lang="bs-Latn-BA" altLang="en-US" sz="1800" dirty="0">
                <a:latin typeface="Times New Roman" panose="02020603050405020304" pitchFamily="18" charset="0"/>
                <a:cs typeface="Times New Roman" panose="02020603050405020304" pitchFamily="18" charset="0"/>
              </a:rPr>
              <a:t>Odbijanje žalbe,</a:t>
            </a:r>
          </a:p>
          <a:p>
            <a:pPr eaLnBrk="1" hangingPunct="1"/>
            <a:r>
              <a:rPr lang="bs-Latn-BA" altLang="en-US" sz="1800" dirty="0">
                <a:latin typeface="Times New Roman" panose="02020603050405020304" pitchFamily="18" charset="0"/>
                <a:cs typeface="Times New Roman" panose="02020603050405020304" pitchFamily="18" charset="0"/>
              </a:rPr>
              <a:t>Usvajanje žalbe i poništavanje osporenih akata i radnji,</a:t>
            </a:r>
          </a:p>
          <a:p>
            <a:pPr eaLnBrk="1" hangingPunct="1"/>
            <a:r>
              <a:rPr lang="bs-Latn-BA" altLang="en-US" sz="1800" dirty="0">
                <a:latin typeface="Times New Roman" panose="02020603050405020304" pitchFamily="18" charset="0"/>
                <a:cs typeface="Times New Roman" panose="02020603050405020304" pitchFamily="18" charset="0"/>
              </a:rPr>
              <a:t>Odlučivanje po zahtjevu ugovornog organa za nastavak postupka,</a:t>
            </a:r>
          </a:p>
          <a:p>
            <a:pPr eaLnBrk="1" hangingPunct="1"/>
            <a:r>
              <a:rPr lang="bs-Latn-BA" altLang="en-US" sz="1800" dirty="0">
                <a:latin typeface="Times New Roman" panose="02020603050405020304" pitchFamily="18" charset="0"/>
                <a:cs typeface="Times New Roman" panose="02020603050405020304" pitchFamily="18" charset="0"/>
              </a:rPr>
              <a:t>Poništavanje ugovora ili okvirnog sporazuma (propuštanje objavljivanja obavještenja o nabavci, rezultat nezakonitog postupka), poštovanje opšteg interesa, novčana kazna u iznosu do 5% vrijednosti ugovora,</a:t>
            </a:r>
          </a:p>
          <a:p>
            <a:pPr eaLnBrk="1" hangingPunct="1"/>
            <a:r>
              <a:rPr lang="bs-Latn-BA" altLang="en-US" sz="1800" dirty="0">
                <a:latin typeface="Times New Roman" panose="02020603050405020304" pitchFamily="18" charset="0"/>
                <a:cs typeface="Times New Roman" panose="02020603050405020304" pitchFamily="18" charset="0"/>
              </a:rPr>
              <a:t>Rok za odlučivanje po žalbi 15 dana od dana kompletiranja predmeta (objektivni rok od 30 dana), dodatni rok od 30 dana za posebno složene postupke,</a:t>
            </a:r>
          </a:p>
          <a:p>
            <a:pPr eaLnBrk="1" hangingPunct="1"/>
            <a:r>
              <a:rPr lang="bs-Latn-BA" altLang="en-US" sz="1800" dirty="0">
                <a:latin typeface="Times New Roman" panose="02020603050405020304" pitchFamily="18" charset="0"/>
                <a:cs typeface="Times New Roman" panose="02020603050405020304" pitchFamily="18" charset="0"/>
              </a:rPr>
              <a:t>Spajanje predmeta,</a:t>
            </a:r>
          </a:p>
          <a:p>
            <a:pPr eaLnBrk="1" hangingPunct="1"/>
            <a:endParaRPr lang="bs-Latn-BA" altLang="en-US" sz="1800" dirty="0">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bs-Latn-BA" altLang="en-US" sz="1800" dirty="0">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bs-Latn-BA" altLang="en-US" sz="1800" dirty="0">
                <a:latin typeface="Times New Roman" panose="02020603050405020304" pitchFamily="18" charset="0"/>
                <a:cs typeface="Times New Roman" panose="02020603050405020304" pitchFamily="18" charset="0"/>
              </a:rPr>
              <a:t> </a:t>
            </a:r>
          </a:p>
          <a:p>
            <a:pPr eaLnBrk="1" hangingPunct="1"/>
            <a:endParaRPr lang="bs-Latn-BA" alt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86909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946997" y="1667742"/>
            <a:ext cx="7620000" cy="6048375"/>
          </a:xfrm>
        </p:spPr>
        <p:txBody>
          <a:bodyPr rtlCol="0">
            <a:normAutofit/>
          </a:bodyPr>
          <a:lstStyle/>
          <a:p>
            <a:pPr marL="114300" indent="0">
              <a:buNone/>
              <a:defRPr/>
            </a:pPr>
            <a:r>
              <a:rPr lang="bs-Latn-BA" sz="2400" dirty="0">
                <a:latin typeface="Times New Roman" pitchFamily="18" charset="0"/>
                <a:cs typeface="Times New Roman" pitchFamily="18" charset="0"/>
              </a:rPr>
              <a:t> 1. UPRAVNI SPOR</a:t>
            </a:r>
          </a:p>
          <a:p>
            <a:pPr>
              <a:defRPr/>
            </a:pPr>
            <a:endParaRPr lang="bs-Latn-BA" sz="2400" dirty="0">
              <a:latin typeface="Times New Roman" pitchFamily="18" charset="0"/>
              <a:cs typeface="Times New Roman" pitchFamily="18" charset="0"/>
            </a:endParaRPr>
          </a:p>
          <a:p>
            <a:pPr marL="640080" lvl="1">
              <a:defRPr/>
            </a:pPr>
            <a:r>
              <a:rPr lang="bs-Latn-BA" dirty="0">
                <a:latin typeface="Times New Roman" pitchFamily="18" charset="0"/>
                <a:cs typeface="Times New Roman" pitchFamily="18" charset="0"/>
              </a:rPr>
              <a:t>Rok od 30 dana za podnošenje tužbe,</a:t>
            </a:r>
          </a:p>
          <a:p>
            <a:pPr marL="640080" lvl="1">
              <a:defRPr/>
            </a:pPr>
            <a:r>
              <a:rPr lang="bs-Latn-BA" dirty="0">
                <a:latin typeface="Times New Roman" pitchFamily="18" charset="0"/>
                <a:cs typeface="Times New Roman" pitchFamily="18" charset="0"/>
              </a:rPr>
              <a:t>Hitni postupak po tužbi,</a:t>
            </a:r>
          </a:p>
          <a:p>
            <a:pPr marL="640080" lvl="1">
              <a:defRPr/>
            </a:pPr>
            <a:r>
              <a:rPr lang="bs-Latn-BA" dirty="0">
                <a:latin typeface="Times New Roman" pitchFamily="18" charset="0"/>
                <a:cs typeface="Times New Roman" pitchFamily="18" charset="0"/>
              </a:rPr>
              <a:t>Zahtjev za odlaganje od izvršenja osporavanog rješenja.</a:t>
            </a:r>
          </a:p>
          <a:p>
            <a:pPr marL="640080" lvl="1">
              <a:buNone/>
              <a:defRPr/>
            </a:pPr>
            <a:endParaRPr lang="bs-Latn-BA" dirty="0">
              <a:latin typeface="Times New Roman" pitchFamily="18" charset="0"/>
              <a:cs typeface="Times New Roman" pitchFamily="18" charset="0"/>
            </a:endParaRPr>
          </a:p>
          <a:p>
            <a:pPr marL="640080" lvl="1">
              <a:buNone/>
              <a:defRPr/>
            </a:pPr>
            <a:r>
              <a:rPr lang="bs-Latn-BA" dirty="0">
                <a:latin typeface="Times New Roman" pitchFamily="18" charset="0"/>
                <a:cs typeface="Times New Roman" pitchFamily="18" charset="0"/>
              </a:rPr>
              <a:t>2. NAKANADA TROŠKOVA I NAKNADA ŠTETE</a:t>
            </a:r>
            <a:endParaRPr lang="sr-Cyrl-BA" dirty="0">
              <a:latin typeface="Times New Roman" pitchFamily="18" charset="0"/>
              <a:cs typeface="Times New Roman" pitchFamily="18" charset="0"/>
            </a:endParaRPr>
          </a:p>
          <a:p>
            <a:pPr marL="640080" lvl="1">
              <a:defRPr/>
            </a:pPr>
            <a:endParaRPr lang="bs-Latn-BA" dirty="0">
              <a:latin typeface="Times New Roman" pitchFamily="18" charset="0"/>
              <a:cs typeface="Times New Roman" pitchFamily="18" charset="0"/>
            </a:endParaRPr>
          </a:p>
          <a:p>
            <a:pPr>
              <a:defRPr/>
            </a:pPr>
            <a:endParaRPr lang="bs-Latn-BA" sz="2400" dirty="0">
              <a:latin typeface="Times New Roman" pitchFamily="18" charset="0"/>
              <a:cs typeface="Times New Roman" pitchFamily="18" charset="0"/>
            </a:endParaRPr>
          </a:p>
          <a:p>
            <a:pPr>
              <a:defRPr/>
            </a:pPr>
            <a:endParaRPr lang="bs-Latn-BA" sz="2400" dirty="0"/>
          </a:p>
          <a:p>
            <a:pPr>
              <a:defRPr/>
            </a:pPr>
            <a:endParaRPr lang="bs-Latn-BA" dirty="0"/>
          </a:p>
        </p:txBody>
      </p:sp>
    </p:spTree>
    <p:extLst>
      <p:ext uri="{BB962C8B-B14F-4D97-AF65-F5344CB8AC3E}">
        <p14:creationId xmlns:p14="http://schemas.microsoft.com/office/powerpoint/2010/main" val="31493038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a:bodyPr>
          <a:lstStyle/>
          <a:p>
            <a:pPr>
              <a:defRPr/>
            </a:pPr>
            <a:endParaRPr lang="sr-Cyrl-BA" dirty="0" smtClean="0"/>
          </a:p>
          <a:p>
            <a:pPr>
              <a:defRPr/>
            </a:pPr>
            <a:endParaRPr lang="sr-Cyrl-BA" dirty="0"/>
          </a:p>
          <a:p>
            <a:pPr>
              <a:defRPr/>
            </a:pPr>
            <a:endParaRPr lang="sr-Cyrl-BA" dirty="0" smtClean="0"/>
          </a:p>
          <a:p>
            <a:pPr marL="114300" indent="0">
              <a:buNone/>
              <a:defRPr/>
            </a:pPr>
            <a:r>
              <a:rPr lang="bs-Latn-BA" sz="4000" dirty="0">
                <a:latin typeface="Times New Roman" pitchFamily="18" charset="0"/>
                <a:cs typeface="Times New Roman" pitchFamily="18" charset="0"/>
              </a:rPr>
              <a:t>HVALA NA PAŽNJI!</a:t>
            </a:r>
          </a:p>
          <a:p>
            <a:pPr marL="114300" indent="0">
              <a:buNone/>
              <a:defRPr/>
            </a:pPr>
            <a:endParaRPr lang="bs-Latn-BA" dirty="0"/>
          </a:p>
        </p:txBody>
      </p:sp>
    </p:spTree>
    <p:extLst>
      <p:ext uri="{BB962C8B-B14F-4D97-AF65-F5344CB8AC3E}">
        <p14:creationId xmlns:p14="http://schemas.microsoft.com/office/powerpoint/2010/main" val="167268979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474</Words>
  <Application>Microsoft Office PowerPoint</Application>
  <PresentationFormat>Widescreen</PresentationFormat>
  <Paragraphs>76</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Light</vt:lpstr>
      <vt:lpstr>Times New Roman</vt:lpstr>
      <vt:lpstr>Wingdings</vt:lpstr>
      <vt:lpstr>Office Theme</vt:lpstr>
      <vt:lpstr>Praktična primjena Zakona o javnim nabavkama za ugovorne organe i ponuđače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Dušan Đorđević</dc:creator>
  <cp:lastModifiedBy>Stefan Velickovic</cp:lastModifiedBy>
  <cp:revision>5</cp:revision>
  <dcterms:created xsi:type="dcterms:W3CDTF">2017-10-25T12:54:58Z</dcterms:created>
  <dcterms:modified xsi:type="dcterms:W3CDTF">2017-11-27T23:48:29Z</dcterms:modified>
</cp:coreProperties>
</file>